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1" r:id="rId3"/>
    <p:sldId id="264" r:id="rId4"/>
    <p:sldId id="262" r:id="rId5"/>
    <p:sldId id="263" r:id="rId6"/>
    <p:sldId id="284" r:id="rId7"/>
    <p:sldId id="285" r:id="rId8"/>
    <p:sldId id="286" r:id="rId9"/>
    <p:sldId id="287" r:id="rId10"/>
    <p:sldId id="288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 snapToGrid="0">
      <p:cViewPr>
        <p:scale>
          <a:sx n="50" d="100"/>
          <a:sy n="50" d="100"/>
        </p:scale>
        <p:origin x="1740" y="3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2F81A51-6643-4653-88EB-29FF9E1D20B9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08FAB2E-2877-4287-B46C-6EE5AB9578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76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670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9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99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07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07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68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69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6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46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30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01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14B77-8F39-4FA7-8561-ABB3FB6A325D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50BCD-8B27-44CA-BCD2-586B6AB926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66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.png"/><Relationship Id="rId7" Type="http://schemas.openxmlformats.org/officeDocument/2006/relationships/image" Target="../media/image2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.png"/><Relationship Id="rId7" Type="http://schemas.openxmlformats.org/officeDocument/2006/relationships/image" Target="../media/image2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.png"/><Relationship Id="rId7" Type="http://schemas.openxmlformats.org/officeDocument/2006/relationships/image" Target="../media/image3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1.png"/><Relationship Id="rId7" Type="http://schemas.openxmlformats.org/officeDocument/2006/relationships/image" Target="../media/image3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1.png"/><Relationship Id="rId7" Type="http://schemas.openxmlformats.org/officeDocument/2006/relationships/image" Target="../media/image3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1.png"/><Relationship Id="rId7" Type="http://schemas.openxmlformats.org/officeDocument/2006/relationships/image" Target="../media/image3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1.png"/><Relationship Id="rId7" Type="http://schemas.openxmlformats.org/officeDocument/2006/relationships/image" Target="../media/image3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1.png"/><Relationship Id="rId7" Type="http://schemas.openxmlformats.org/officeDocument/2006/relationships/image" Target="../media/image4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1.png"/><Relationship Id="rId7" Type="http://schemas.openxmlformats.org/officeDocument/2006/relationships/image" Target="../media/image4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1.png"/><Relationship Id="rId7" Type="http://schemas.openxmlformats.org/officeDocument/2006/relationships/image" Target="../media/image4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55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86603" y="888700"/>
                <a:ext cx="8447964" cy="5883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Alternatively, separating vertical and horizontal components of motion we have (with usual terminology):</a:t>
                </a:r>
              </a:p>
              <a:p>
                <a:endParaRPr lang="en-GB" b="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𝑣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𝑡</m:t>
                    </m:r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𝑔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𝑣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𝑡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		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𝑡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𝑣</m:t>
                        </m:r>
                        <m:func>
                          <m:func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400" b="0" i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</a:p>
              <a:p>
                <a:r>
                  <a:rPr lang="en-GB" sz="2400" b="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𝑔</m:t>
                        </m:r>
                        <m:sSup>
                          <m:sSup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𝑐𝑜𝑠</m:t>
                            </m:r>
                          </m:e>
                          <m:sup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:r>
                  <a:rPr lang="en-GB" dirty="0">
                    <a:latin typeface="Comic Sans MS" panose="030F0702030302020204" pitchFamily="66" charset="0"/>
                  </a:rPr>
                  <a:t>(eliminating</a:t>
                </a:r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𝑡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)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b="0" dirty="0"/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</a:rPr>
                              <m:t>𝑔</m:t>
                            </m:r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</a:rPr>
                                  <m:t>𝑡𝑎𝑛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b="0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d>
                      </m:e>
                    </m:func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Comparing the above to: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𝑦</m:t>
                    </m:r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</a:t>
                </a:r>
                <a:r>
                  <a:rPr lang="en-GB" sz="2000" dirty="0">
                    <a:latin typeface="Comic Sans MS" panose="030F0702030302020204" pitchFamily="66" charset="0"/>
                  </a:rPr>
                  <a:t>yields</a:t>
                </a:r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  <m:r>
                      <a:rPr lang="en-GB" sz="24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:r>
                  <a:rPr lang="en-GB" sz="2000" dirty="0">
                    <a:latin typeface="Comic Sans MS" panose="030F0702030302020204" pitchFamily="66" charset="0"/>
                  </a:rPr>
                  <a:t>and</a:t>
                </a:r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𝑣</m:t>
                    </m:r>
                    <m:r>
                      <a:rPr lang="en-GB" sz="2400" b="0" i="1" smtClean="0">
                        <a:latin typeface="Cambria Math"/>
                      </a:rPr>
                      <m:t>=100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:r>
                  <a:rPr lang="en-GB" sz="2000" dirty="0">
                    <a:latin typeface="Comic Sans MS" panose="030F0702030302020204" pitchFamily="66" charset="0"/>
                  </a:rPr>
                  <a:t>, as before.</a:t>
                </a:r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03" y="888700"/>
                <a:ext cx="8447964" cy="5883470"/>
              </a:xfrm>
              <a:prstGeom prst="rect">
                <a:avLst/>
              </a:prstGeom>
              <a:blipFill rotWithShape="1">
                <a:blip r:embed="rId2"/>
                <a:stretch>
                  <a:fillRect l="-1082" t="-4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58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62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a sound effect on slide 3.</a:t>
            </a:r>
          </a:p>
          <a:p>
            <a:r>
              <a:rPr lang="en-GB" dirty="0"/>
              <a:t>All parabolas are the same so all the answers are the same</a:t>
            </a:r>
          </a:p>
          <a:p>
            <a:r>
              <a:rPr lang="en-GB" dirty="0"/>
              <a:t>Each worksheet just has different coordinates</a:t>
            </a:r>
          </a:p>
        </p:txBody>
      </p:sp>
    </p:spTree>
    <p:extLst>
      <p:ext uri="{BB962C8B-B14F-4D97-AF65-F5344CB8AC3E}">
        <p14:creationId xmlns:p14="http://schemas.microsoft.com/office/powerpoint/2010/main" val="938916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773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(180, 147.6)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(870, 113.1)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40094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2245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(210, 165.9)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334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(890, 97.9)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33402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84602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(220, 171.6)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(860, 120.4)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90638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(230, 177.1)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334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(910, 81.9)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33402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27848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(240, 182.4)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(840, 134.4)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35369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(250, 187.5)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(830, 141.1)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28328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11740">
            <a:off x="576411" y="3196940"/>
            <a:ext cx="1523768" cy="1083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6899" y="2692884"/>
            <a:ext cx="46754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850, 127.5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initial velocity?</a:t>
            </a:r>
          </a:p>
        </p:txBody>
      </p:sp>
      <p:sp>
        <p:nvSpPr>
          <p:cNvPr id="31" name="Freeform 30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260, 192.4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961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(280, 201.6)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(820, 147.6)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52139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(270, 197.1)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(810, 153.9)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73705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(290, 205.9)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(790, 165.9)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6776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(310, 213.9)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(770, 177.1)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290778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(320, 217.6)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(760, 182.4)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415031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(330, 221.1)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(750, 187.5)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54639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(340, 224.4)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(740, 192.4)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27641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(350, 227.5)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(730, 197.1)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89182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(360, 230.4)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(720, 201.6)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67987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(370, 233.1)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(710, 205.9)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22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muzzle velocity?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SIC_33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50228" y="6227418"/>
            <a:ext cx="3048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47611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BA59BC-D403-4783-9AC1-2FD46E4984D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11740">
            <a:off x="576411" y="3196940"/>
            <a:ext cx="1523768" cy="1083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6899" y="2692884"/>
            <a:ext cx="46754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850, 127.5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pic>
        <p:nvPicPr>
          <p:cNvPr id="4102" name="Picture 6" descr="C:\Users\John\AppData\Local\Microsoft\Windows\Temporary Internet Files\Content.IE5\H1WGVW0T\explosion-cartoon-15346-large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528" y="2913796"/>
            <a:ext cx="603398" cy="67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Freeform 20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initial velocity?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260, 192.4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937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850, 127.5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1801491" y="3270787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96899" y="2692884"/>
            <a:ext cx="1703280" cy="1587624"/>
            <a:chOff x="396899" y="2692884"/>
            <a:chExt cx="1703280" cy="1587624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576411" y="3196940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396899" y="2692884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9" name="Freeform 28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initial velocity?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260, 192.4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152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  <p:sndAc>
          <p:stSnd>
            <p:snd r:embed="rId2" name="explode.wav"/>
          </p:stSnd>
        </p:sndAc>
      </p:transition>
    </mc:Choice>
    <mc:Fallback xmlns="">
      <p:transition spd="med" advClick="0">
        <p:fade/>
        <p:sndAc>
          <p:stSnd>
            <p:snd r:embed="rId9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046 L 0.15729 -0.08788 C 0.20659 -0.12164 0.27448 -0.11031 0.33055 -0.10152 C 0.39444 -0.09135 0.41232 -0.08001 0.5125 -0.01827 L 0.63784 0.10107 " pathEditMode="relative" rAng="0" ptsTypes="FffFF">
                                      <p:cBhvr>
                                        <p:cTn id="6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92" y="-9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260, 192.4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850, 127.5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cannon ball is fired and passes through the two points shown.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range of the cannon ball?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0817" y="5295644"/>
            <a:ext cx="39853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What’s the angle of projection?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What’s the initial velocity?</a:t>
            </a:r>
          </a:p>
        </p:txBody>
      </p:sp>
    </p:spTree>
    <p:extLst>
      <p:ext uri="{BB962C8B-B14F-4D97-AF65-F5344CB8AC3E}">
        <p14:creationId xmlns:p14="http://schemas.microsoft.com/office/powerpoint/2010/main" val="378894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6899" y="2562560"/>
            <a:ext cx="7487469" cy="1717948"/>
            <a:chOff x="0" y="2722612"/>
            <a:chExt cx="7487469" cy="1717948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2722612"/>
              <a:ext cx="7019925" cy="1714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411740">
              <a:off x="179512" y="3356992"/>
              <a:ext cx="1523768" cy="1083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0" y="2852936"/>
              <a:ext cx="467544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64288" y="2176721"/>
            <a:ext cx="1656184" cy="546363"/>
            <a:chOff x="6804248" y="2395089"/>
            <a:chExt cx="1656184" cy="546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  <m:r>
                          <a:rPr lang="en-GB" b="0" i="1" smtClean="0">
                            <a:latin typeface="Cambria Math"/>
                          </a:rPr>
                          <m:t>=10 </m:t>
                        </m:r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3216" y="2483604"/>
                  <a:ext cx="153721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Group 9"/>
            <p:cNvGrpSpPr/>
            <p:nvPr/>
          </p:nvGrpSpPr>
          <p:grpSpPr>
            <a:xfrm>
              <a:off x="6804248" y="2395089"/>
              <a:ext cx="109886" cy="546363"/>
              <a:chOff x="6738897" y="2111660"/>
              <a:chExt cx="109886" cy="54636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6793840" y="2111660"/>
                <a:ext cx="0" cy="38123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>
                <a:grpSpLocks noChangeAspect="1"/>
              </p:cNvGrpSpPr>
              <p:nvPr/>
            </p:nvGrpSpPr>
            <p:grpSpPr>
              <a:xfrm flipV="1">
                <a:off x="6738897" y="2420890"/>
                <a:ext cx="109886" cy="237133"/>
                <a:chOff x="1414495" y="1916832"/>
                <a:chExt cx="137361" cy="296416"/>
              </a:xfrm>
            </p:grpSpPr>
            <p:sp>
              <p:nvSpPr>
                <p:cNvPr id="8" name="Isosceles Triangle 7"/>
                <p:cNvSpPr/>
                <p:nvPr/>
              </p:nvSpPr>
              <p:spPr>
                <a:xfrm>
                  <a:off x="1414495" y="19168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Isosceles Triangle 11"/>
                <p:cNvSpPr/>
                <p:nvPr/>
              </p:nvSpPr>
              <p:spPr>
                <a:xfrm>
                  <a:off x="1414495" y="2069232"/>
                  <a:ext cx="137361" cy="14401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260, 192.4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850, 127.5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6899" y="4781144"/>
            <a:ext cx="3336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(not to scale:  all distances in metres)</a:t>
            </a:r>
          </a:p>
        </p:txBody>
      </p:sp>
      <p:sp>
        <p:nvSpPr>
          <p:cNvPr id="26" name="Oval 25"/>
          <p:cNvSpPr/>
          <p:nvPr/>
        </p:nvSpPr>
        <p:spPr>
          <a:xfrm>
            <a:off x="7634061" y="3962986"/>
            <a:ext cx="236659" cy="23665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>
          <a:xfrm>
            <a:off x="382137" y="4089300"/>
            <a:ext cx="8461612" cy="346050"/>
          </a:xfrm>
          <a:custGeom>
            <a:avLst/>
            <a:gdLst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578221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823881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109286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56144 w 8461612"/>
              <a:gd name="connsiteY8" fmla="*/ 150230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81991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506269 w 8461612"/>
              <a:gd name="connsiteY7" fmla="*/ 122934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492621 w 8461612"/>
              <a:gd name="connsiteY6" fmla="*/ 3593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397087 w 8461612"/>
              <a:gd name="connsiteY7" fmla="*/ 63718 h 177698"/>
              <a:gd name="connsiteX8" fmla="*/ 7383439 w 8461612"/>
              <a:gd name="connsiteY8" fmla="*/ 91014 h 177698"/>
              <a:gd name="connsiteX9" fmla="*/ 7219666 w 8461612"/>
              <a:gd name="connsiteY9" fmla="*/ 56650 h 177698"/>
              <a:gd name="connsiteX10" fmla="*/ 7055893 w 8461612"/>
              <a:gd name="connsiteY10" fmla="*/ 13752 h 177698"/>
              <a:gd name="connsiteX11" fmla="*/ 6755642 w 8461612"/>
              <a:gd name="connsiteY11" fmla="*/ 13752 h 177698"/>
              <a:gd name="connsiteX12" fmla="*/ 6482687 w 8461612"/>
              <a:gd name="connsiteY12" fmla="*/ 41047 h 177698"/>
              <a:gd name="connsiteX13" fmla="*/ 6196084 w 8461612"/>
              <a:gd name="connsiteY13" fmla="*/ 109286 h 177698"/>
              <a:gd name="connsiteX14" fmla="*/ 5827594 w 8461612"/>
              <a:gd name="connsiteY14" fmla="*/ 95638 h 177698"/>
              <a:gd name="connsiteX15" fmla="*/ 5527344 w 8461612"/>
              <a:gd name="connsiteY15" fmla="*/ 68343 h 177698"/>
              <a:gd name="connsiteX16" fmla="*/ 5254388 w 8461612"/>
              <a:gd name="connsiteY16" fmla="*/ 136582 h 177698"/>
              <a:gd name="connsiteX17" fmla="*/ 5117911 w 8461612"/>
              <a:gd name="connsiteY17" fmla="*/ 41047 h 177698"/>
              <a:gd name="connsiteX18" fmla="*/ 4940490 w 8461612"/>
              <a:gd name="connsiteY18" fmla="*/ 136582 h 177698"/>
              <a:gd name="connsiteX19" fmla="*/ 4640239 w 8461612"/>
              <a:gd name="connsiteY19" fmla="*/ 177525 h 177698"/>
              <a:gd name="connsiteX20" fmla="*/ 4285397 w 8461612"/>
              <a:gd name="connsiteY20" fmla="*/ 122934 h 177698"/>
              <a:gd name="connsiteX21" fmla="*/ 3821373 w 8461612"/>
              <a:gd name="connsiteY21" fmla="*/ 54695 h 177698"/>
              <a:gd name="connsiteX22" fmla="*/ 3289111 w 8461612"/>
              <a:gd name="connsiteY22" fmla="*/ 122934 h 177698"/>
              <a:gd name="connsiteX23" fmla="*/ 2866030 w 8461612"/>
              <a:gd name="connsiteY23" fmla="*/ 95638 h 177698"/>
              <a:gd name="connsiteX24" fmla="*/ 2497541 w 8461612"/>
              <a:gd name="connsiteY24" fmla="*/ 41047 h 177698"/>
              <a:gd name="connsiteX25" fmla="*/ 2019869 w 8461612"/>
              <a:gd name="connsiteY25" fmla="*/ 81991 h 177698"/>
              <a:gd name="connsiteX26" fmla="*/ 1719618 w 8461612"/>
              <a:gd name="connsiteY26" fmla="*/ 13752 h 177698"/>
              <a:gd name="connsiteX27" fmla="*/ 1282890 w 8461612"/>
              <a:gd name="connsiteY27" fmla="*/ 81991 h 177698"/>
              <a:gd name="connsiteX28" fmla="*/ 723332 w 8461612"/>
              <a:gd name="connsiteY28" fmla="*/ 122934 h 177698"/>
              <a:gd name="connsiteX29" fmla="*/ 395785 w 8461612"/>
              <a:gd name="connsiteY29" fmla="*/ 122934 h 177698"/>
              <a:gd name="connsiteX30" fmla="*/ 0 w 8461612"/>
              <a:gd name="connsiteY30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397087 w 8461612"/>
              <a:gd name="connsiteY8" fmla="*/ 63718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219666 w 8461612"/>
              <a:gd name="connsiteY10" fmla="*/ 56650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83439 w 8461612"/>
              <a:gd name="connsiteY9" fmla="*/ 91014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93326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69136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68343 h 177698"/>
              <a:gd name="connsiteX1" fmla="*/ 8175009 w 8461612"/>
              <a:gd name="connsiteY1" fmla="*/ 104 h 177698"/>
              <a:gd name="connsiteX2" fmla="*/ 8038532 w 8461612"/>
              <a:gd name="connsiteY2" fmla="*/ 81991 h 177698"/>
              <a:gd name="connsiteX3" fmla="*/ 7833815 w 8461612"/>
              <a:gd name="connsiteY3" fmla="*/ 95638 h 177698"/>
              <a:gd name="connsiteX4" fmla="*/ 7738281 w 8461612"/>
              <a:gd name="connsiteY4" fmla="*/ 27400 h 177698"/>
              <a:gd name="connsiteX5" fmla="*/ 7615451 w 8461612"/>
              <a:gd name="connsiteY5" fmla="*/ 27400 h 177698"/>
              <a:gd name="connsiteX6" fmla="*/ 7554036 w 8461612"/>
              <a:gd name="connsiteY6" fmla="*/ 29354 h 177698"/>
              <a:gd name="connsiteX7" fmla="*/ 7499445 w 8461612"/>
              <a:gd name="connsiteY7" fmla="*/ 29659 h 177698"/>
              <a:gd name="connsiteX8" fmla="*/ 7431206 w 8461612"/>
              <a:gd name="connsiteY8" fmla="*/ 57138 h 177698"/>
              <a:gd name="connsiteX9" fmla="*/ 7362968 w 8461612"/>
              <a:gd name="connsiteY9" fmla="*/ 74565 h 177698"/>
              <a:gd name="connsiteX10" fmla="*/ 7199194 w 8461612"/>
              <a:gd name="connsiteY10" fmla="*/ 33621 h 177698"/>
              <a:gd name="connsiteX11" fmla="*/ 7055893 w 8461612"/>
              <a:gd name="connsiteY11" fmla="*/ 13752 h 177698"/>
              <a:gd name="connsiteX12" fmla="*/ 6755642 w 8461612"/>
              <a:gd name="connsiteY12" fmla="*/ 13752 h 177698"/>
              <a:gd name="connsiteX13" fmla="*/ 6482687 w 8461612"/>
              <a:gd name="connsiteY13" fmla="*/ 41047 h 177698"/>
              <a:gd name="connsiteX14" fmla="*/ 6196084 w 8461612"/>
              <a:gd name="connsiteY14" fmla="*/ 109286 h 177698"/>
              <a:gd name="connsiteX15" fmla="*/ 5827594 w 8461612"/>
              <a:gd name="connsiteY15" fmla="*/ 95638 h 177698"/>
              <a:gd name="connsiteX16" fmla="*/ 5527344 w 8461612"/>
              <a:gd name="connsiteY16" fmla="*/ 68343 h 177698"/>
              <a:gd name="connsiteX17" fmla="*/ 5254388 w 8461612"/>
              <a:gd name="connsiteY17" fmla="*/ 136582 h 177698"/>
              <a:gd name="connsiteX18" fmla="*/ 5117911 w 8461612"/>
              <a:gd name="connsiteY18" fmla="*/ 41047 h 177698"/>
              <a:gd name="connsiteX19" fmla="*/ 4940490 w 8461612"/>
              <a:gd name="connsiteY19" fmla="*/ 136582 h 177698"/>
              <a:gd name="connsiteX20" fmla="*/ 4640239 w 8461612"/>
              <a:gd name="connsiteY20" fmla="*/ 177525 h 177698"/>
              <a:gd name="connsiteX21" fmla="*/ 4285397 w 8461612"/>
              <a:gd name="connsiteY21" fmla="*/ 122934 h 177698"/>
              <a:gd name="connsiteX22" fmla="*/ 3821373 w 8461612"/>
              <a:gd name="connsiteY22" fmla="*/ 54695 h 177698"/>
              <a:gd name="connsiteX23" fmla="*/ 3289111 w 8461612"/>
              <a:gd name="connsiteY23" fmla="*/ 122934 h 177698"/>
              <a:gd name="connsiteX24" fmla="*/ 2866030 w 8461612"/>
              <a:gd name="connsiteY24" fmla="*/ 95638 h 177698"/>
              <a:gd name="connsiteX25" fmla="*/ 2497541 w 8461612"/>
              <a:gd name="connsiteY25" fmla="*/ 41047 h 177698"/>
              <a:gd name="connsiteX26" fmla="*/ 2019869 w 8461612"/>
              <a:gd name="connsiteY26" fmla="*/ 81991 h 177698"/>
              <a:gd name="connsiteX27" fmla="*/ 1719618 w 8461612"/>
              <a:gd name="connsiteY27" fmla="*/ 13752 h 177698"/>
              <a:gd name="connsiteX28" fmla="*/ 1282890 w 8461612"/>
              <a:gd name="connsiteY28" fmla="*/ 81991 h 177698"/>
              <a:gd name="connsiteX29" fmla="*/ 723332 w 8461612"/>
              <a:gd name="connsiteY29" fmla="*/ 122934 h 177698"/>
              <a:gd name="connsiteX30" fmla="*/ 395785 w 8461612"/>
              <a:gd name="connsiteY30" fmla="*/ 122934 h 177698"/>
              <a:gd name="connsiteX31" fmla="*/ 0 w 8461612"/>
              <a:gd name="connsiteY31" fmla="*/ 122934 h 177698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38281 w 8461612"/>
              <a:gd name="connsiteY4" fmla="*/ 16614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640239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912"/>
              <a:gd name="connsiteX1" fmla="*/ 8222777 w 8461612"/>
              <a:gd name="connsiteY1" fmla="*/ 25506 h 166912"/>
              <a:gd name="connsiteX2" fmla="*/ 8038532 w 8461612"/>
              <a:gd name="connsiteY2" fmla="*/ 71205 h 166912"/>
              <a:gd name="connsiteX3" fmla="*/ 7833815 w 8461612"/>
              <a:gd name="connsiteY3" fmla="*/ 84852 h 166912"/>
              <a:gd name="connsiteX4" fmla="*/ 7710986 w 8461612"/>
              <a:gd name="connsiteY4" fmla="*/ 42932 h 166912"/>
              <a:gd name="connsiteX5" fmla="*/ 7615451 w 8461612"/>
              <a:gd name="connsiteY5" fmla="*/ 16614 h 166912"/>
              <a:gd name="connsiteX6" fmla="*/ 7554036 w 8461612"/>
              <a:gd name="connsiteY6" fmla="*/ 18568 h 166912"/>
              <a:gd name="connsiteX7" fmla="*/ 7499445 w 8461612"/>
              <a:gd name="connsiteY7" fmla="*/ 18873 h 166912"/>
              <a:gd name="connsiteX8" fmla="*/ 7431206 w 8461612"/>
              <a:gd name="connsiteY8" fmla="*/ 46352 h 166912"/>
              <a:gd name="connsiteX9" fmla="*/ 7362968 w 8461612"/>
              <a:gd name="connsiteY9" fmla="*/ 63779 h 166912"/>
              <a:gd name="connsiteX10" fmla="*/ 7199194 w 8461612"/>
              <a:gd name="connsiteY10" fmla="*/ 22835 h 166912"/>
              <a:gd name="connsiteX11" fmla="*/ 7055893 w 8461612"/>
              <a:gd name="connsiteY11" fmla="*/ 2966 h 166912"/>
              <a:gd name="connsiteX12" fmla="*/ 6755642 w 8461612"/>
              <a:gd name="connsiteY12" fmla="*/ 2966 h 166912"/>
              <a:gd name="connsiteX13" fmla="*/ 6482687 w 8461612"/>
              <a:gd name="connsiteY13" fmla="*/ 30261 h 166912"/>
              <a:gd name="connsiteX14" fmla="*/ 6196084 w 8461612"/>
              <a:gd name="connsiteY14" fmla="*/ 98500 h 166912"/>
              <a:gd name="connsiteX15" fmla="*/ 5827594 w 8461612"/>
              <a:gd name="connsiteY15" fmla="*/ 84852 h 166912"/>
              <a:gd name="connsiteX16" fmla="*/ 5527344 w 8461612"/>
              <a:gd name="connsiteY16" fmla="*/ 57557 h 166912"/>
              <a:gd name="connsiteX17" fmla="*/ 5254388 w 8461612"/>
              <a:gd name="connsiteY17" fmla="*/ 125796 h 166912"/>
              <a:gd name="connsiteX18" fmla="*/ 5117911 w 8461612"/>
              <a:gd name="connsiteY18" fmla="*/ 30261 h 166912"/>
              <a:gd name="connsiteX19" fmla="*/ 4940490 w 8461612"/>
              <a:gd name="connsiteY19" fmla="*/ 125796 h 166912"/>
              <a:gd name="connsiteX20" fmla="*/ 4544705 w 8461612"/>
              <a:gd name="connsiteY20" fmla="*/ 166739 h 166912"/>
              <a:gd name="connsiteX21" fmla="*/ 4285397 w 8461612"/>
              <a:gd name="connsiteY21" fmla="*/ 112148 h 166912"/>
              <a:gd name="connsiteX22" fmla="*/ 3821373 w 8461612"/>
              <a:gd name="connsiteY22" fmla="*/ 43909 h 166912"/>
              <a:gd name="connsiteX23" fmla="*/ 3289111 w 8461612"/>
              <a:gd name="connsiteY23" fmla="*/ 112148 h 166912"/>
              <a:gd name="connsiteX24" fmla="*/ 2866030 w 8461612"/>
              <a:gd name="connsiteY24" fmla="*/ 84852 h 166912"/>
              <a:gd name="connsiteX25" fmla="*/ 2497541 w 8461612"/>
              <a:gd name="connsiteY25" fmla="*/ 30261 h 166912"/>
              <a:gd name="connsiteX26" fmla="*/ 2019869 w 8461612"/>
              <a:gd name="connsiteY26" fmla="*/ 71205 h 166912"/>
              <a:gd name="connsiteX27" fmla="*/ 1719618 w 8461612"/>
              <a:gd name="connsiteY27" fmla="*/ 2966 h 166912"/>
              <a:gd name="connsiteX28" fmla="*/ 1282890 w 8461612"/>
              <a:gd name="connsiteY28" fmla="*/ 71205 h 166912"/>
              <a:gd name="connsiteX29" fmla="*/ 723332 w 8461612"/>
              <a:gd name="connsiteY29" fmla="*/ 112148 h 166912"/>
              <a:gd name="connsiteX30" fmla="*/ 395785 w 8461612"/>
              <a:gd name="connsiteY30" fmla="*/ 112148 h 166912"/>
              <a:gd name="connsiteX31" fmla="*/ 0 w 8461612"/>
              <a:gd name="connsiteY31" fmla="*/ 112148 h 166912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54388 w 8461612"/>
              <a:gd name="connsiteY17" fmla="*/ 125796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  <a:gd name="connsiteX0" fmla="*/ 8461612 w 8461612"/>
              <a:gd name="connsiteY0" fmla="*/ 57557 h 166829"/>
              <a:gd name="connsiteX1" fmla="*/ 8222777 w 8461612"/>
              <a:gd name="connsiteY1" fmla="*/ 25506 h 166829"/>
              <a:gd name="connsiteX2" fmla="*/ 8038532 w 8461612"/>
              <a:gd name="connsiteY2" fmla="*/ 71205 h 166829"/>
              <a:gd name="connsiteX3" fmla="*/ 7833815 w 8461612"/>
              <a:gd name="connsiteY3" fmla="*/ 84852 h 166829"/>
              <a:gd name="connsiteX4" fmla="*/ 7710986 w 8461612"/>
              <a:gd name="connsiteY4" fmla="*/ 42932 h 166829"/>
              <a:gd name="connsiteX5" fmla="*/ 7615451 w 8461612"/>
              <a:gd name="connsiteY5" fmla="*/ 16614 h 166829"/>
              <a:gd name="connsiteX6" fmla="*/ 7554036 w 8461612"/>
              <a:gd name="connsiteY6" fmla="*/ 18568 h 166829"/>
              <a:gd name="connsiteX7" fmla="*/ 7499445 w 8461612"/>
              <a:gd name="connsiteY7" fmla="*/ 18873 h 166829"/>
              <a:gd name="connsiteX8" fmla="*/ 7431206 w 8461612"/>
              <a:gd name="connsiteY8" fmla="*/ 46352 h 166829"/>
              <a:gd name="connsiteX9" fmla="*/ 7362968 w 8461612"/>
              <a:gd name="connsiteY9" fmla="*/ 63779 h 166829"/>
              <a:gd name="connsiteX10" fmla="*/ 7199194 w 8461612"/>
              <a:gd name="connsiteY10" fmla="*/ 22835 h 166829"/>
              <a:gd name="connsiteX11" fmla="*/ 7055893 w 8461612"/>
              <a:gd name="connsiteY11" fmla="*/ 2966 h 166829"/>
              <a:gd name="connsiteX12" fmla="*/ 6755642 w 8461612"/>
              <a:gd name="connsiteY12" fmla="*/ 2966 h 166829"/>
              <a:gd name="connsiteX13" fmla="*/ 6482687 w 8461612"/>
              <a:gd name="connsiteY13" fmla="*/ 30261 h 166829"/>
              <a:gd name="connsiteX14" fmla="*/ 6196084 w 8461612"/>
              <a:gd name="connsiteY14" fmla="*/ 98500 h 166829"/>
              <a:gd name="connsiteX15" fmla="*/ 5827594 w 8461612"/>
              <a:gd name="connsiteY15" fmla="*/ 84852 h 166829"/>
              <a:gd name="connsiteX16" fmla="*/ 5527344 w 8461612"/>
              <a:gd name="connsiteY16" fmla="*/ 57557 h 166829"/>
              <a:gd name="connsiteX17" fmla="*/ 5288508 w 8461612"/>
              <a:gd name="connsiteY17" fmla="*/ 76450 h 166829"/>
              <a:gd name="connsiteX18" fmla="*/ 5117911 w 8461612"/>
              <a:gd name="connsiteY18" fmla="*/ 30261 h 166829"/>
              <a:gd name="connsiteX19" fmla="*/ 4851780 w 8461612"/>
              <a:gd name="connsiteY19" fmla="*/ 122506 h 166829"/>
              <a:gd name="connsiteX20" fmla="*/ 4544705 w 8461612"/>
              <a:gd name="connsiteY20" fmla="*/ 166739 h 166829"/>
              <a:gd name="connsiteX21" fmla="*/ 4285397 w 8461612"/>
              <a:gd name="connsiteY21" fmla="*/ 112148 h 166829"/>
              <a:gd name="connsiteX22" fmla="*/ 3821373 w 8461612"/>
              <a:gd name="connsiteY22" fmla="*/ 43909 h 166829"/>
              <a:gd name="connsiteX23" fmla="*/ 3289111 w 8461612"/>
              <a:gd name="connsiteY23" fmla="*/ 112148 h 166829"/>
              <a:gd name="connsiteX24" fmla="*/ 2866030 w 8461612"/>
              <a:gd name="connsiteY24" fmla="*/ 84852 h 166829"/>
              <a:gd name="connsiteX25" fmla="*/ 2497541 w 8461612"/>
              <a:gd name="connsiteY25" fmla="*/ 30261 h 166829"/>
              <a:gd name="connsiteX26" fmla="*/ 2019869 w 8461612"/>
              <a:gd name="connsiteY26" fmla="*/ 71205 h 166829"/>
              <a:gd name="connsiteX27" fmla="*/ 1719618 w 8461612"/>
              <a:gd name="connsiteY27" fmla="*/ 2966 h 166829"/>
              <a:gd name="connsiteX28" fmla="*/ 1282890 w 8461612"/>
              <a:gd name="connsiteY28" fmla="*/ 71205 h 166829"/>
              <a:gd name="connsiteX29" fmla="*/ 723332 w 8461612"/>
              <a:gd name="connsiteY29" fmla="*/ 112148 h 166829"/>
              <a:gd name="connsiteX30" fmla="*/ 395785 w 8461612"/>
              <a:gd name="connsiteY30" fmla="*/ 112148 h 166829"/>
              <a:gd name="connsiteX31" fmla="*/ 0 w 8461612"/>
              <a:gd name="connsiteY31" fmla="*/ 112148 h 166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461612" h="166829">
                <a:moveTo>
                  <a:pt x="8461612" y="57557"/>
                </a:moveTo>
                <a:cubicBezTo>
                  <a:pt x="8353567" y="22300"/>
                  <a:pt x="8293290" y="23231"/>
                  <a:pt x="8222777" y="25506"/>
                </a:cubicBezTo>
                <a:cubicBezTo>
                  <a:pt x="8152264" y="27781"/>
                  <a:pt x="8103359" y="61314"/>
                  <a:pt x="8038532" y="71205"/>
                </a:cubicBezTo>
                <a:cubicBezTo>
                  <a:pt x="7973705" y="81096"/>
                  <a:pt x="7888406" y="89564"/>
                  <a:pt x="7833815" y="84852"/>
                </a:cubicBezTo>
                <a:cubicBezTo>
                  <a:pt x="7779224" y="80140"/>
                  <a:pt x="7747380" y="54305"/>
                  <a:pt x="7710986" y="42932"/>
                </a:cubicBezTo>
                <a:cubicBezTo>
                  <a:pt x="7674592" y="31559"/>
                  <a:pt x="7641609" y="20675"/>
                  <a:pt x="7615451" y="16614"/>
                </a:cubicBezTo>
                <a:cubicBezTo>
                  <a:pt x="7589293" y="12553"/>
                  <a:pt x="7573370" y="18192"/>
                  <a:pt x="7554036" y="18568"/>
                </a:cubicBezTo>
                <a:cubicBezTo>
                  <a:pt x="7534702" y="18945"/>
                  <a:pt x="7525603" y="13146"/>
                  <a:pt x="7499445" y="18873"/>
                </a:cubicBezTo>
                <a:cubicBezTo>
                  <a:pt x="7473287" y="24600"/>
                  <a:pt x="7453952" y="38868"/>
                  <a:pt x="7431206" y="46352"/>
                </a:cubicBezTo>
                <a:cubicBezTo>
                  <a:pt x="7408460" y="53836"/>
                  <a:pt x="7401637" y="67699"/>
                  <a:pt x="7362968" y="63779"/>
                </a:cubicBezTo>
                <a:cubicBezTo>
                  <a:pt x="7324299" y="59859"/>
                  <a:pt x="7250373" y="32970"/>
                  <a:pt x="7199194" y="22835"/>
                </a:cubicBezTo>
                <a:cubicBezTo>
                  <a:pt x="7148015" y="12700"/>
                  <a:pt x="7129818" y="6277"/>
                  <a:pt x="7055893" y="2966"/>
                </a:cubicBezTo>
                <a:cubicBezTo>
                  <a:pt x="6981968" y="-345"/>
                  <a:pt x="6851176" y="-1583"/>
                  <a:pt x="6755642" y="2966"/>
                </a:cubicBezTo>
                <a:cubicBezTo>
                  <a:pt x="6660108" y="7515"/>
                  <a:pt x="6575947" y="14339"/>
                  <a:pt x="6482687" y="30261"/>
                </a:cubicBezTo>
                <a:cubicBezTo>
                  <a:pt x="6389427" y="46183"/>
                  <a:pt x="6305266" y="89401"/>
                  <a:pt x="6196084" y="98500"/>
                </a:cubicBezTo>
                <a:cubicBezTo>
                  <a:pt x="6086902" y="107599"/>
                  <a:pt x="5939051" y="91676"/>
                  <a:pt x="5827594" y="84852"/>
                </a:cubicBezTo>
                <a:cubicBezTo>
                  <a:pt x="5716137" y="78028"/>
                  <a:pt x="5617192" y="58957"/>
                  <a:pt x="5527344" y="57557"/>
                </a:cubicBezTo>
                <a:cubicBezTo>
                  <a:pt x="5437496" y="56157"/>
                  <a:pt x="5356747" y="80999"/>
                  <a:pt x="5288508" y="76450"/>
                </a:cubicBezTo>
                <a:cubicBezTo>
                  <a:pt x="5220269" y="71901"/>
                  <a:pt x="5190699" y="22585"/>
                  <a:pt x="5117911" y="30261"/>
                </a:cubicBezTo>
                <a:cubicBezTo>
                  <a:pt x="5045123" y="37937"/>
                  <a:pt x="4947314" y="99760"/>
                  <a:pt x="4851780" y="122506"/>
                </a:cubicBezTo>
                <a:cubicBezTo>
                  <a:pt x="4756246" y="145252"/>
                  <a:pt x="4639102" y="168465"/>
                  <a:pt x="4544705" y="166739"/>
                </a:cubicBezTo>
                <a:cubicBezTo>
                  <a:pt x="4450308" y="165013"/>
                  <a:pt x="4405952" y="132620"/>
                  <a:pt x="4285397" y="112148"/>
                </a:cubicBezTo>
                <a:cubicBezTo>
                  <a:pt x="4164842" y="91676"/>
                  <a:pt x="3987421" y="43909"/>
                  <a:pt x="3821373" y="43909"/>
                </a:cubicBezTo>
                <a:cubicBezTo>
                  <a:pt x="3655325" y="43909"/>
                  <a:pt x="3448335" y="105324"/>
                  <a:pt x="3289111" y="112148"/>
                </a:cubicBezTo>
                <a:cubicBezTo>
                  <a:pt x="3129887" y="118972"/>
                  <a:pt x="2997958" y="98500"/>
                  <a:pt x="2866030" y="84852"/>
                </a:cubicBezTo>
                <a:cubicBezTo>
                  <a:pt x="2734102" y="71204"/>
                  <a:pt x="2638568" y="32535"/>
                  <a:pt x="2497541" y="30261"/>
                </a:cubicBezTo>
                <a:cubicBezTo>
                  <a:pt x="2356514" y="27987"/>
                  <a:pt x="2149523" y="75754"/>
                  <a:pt x="2019869" y="71205"/>
                </a:cubicBezTo>
                <a:cubicBezTo>
                  <a:pt x="1890215" y="66656"/>
                  <a:pt x="1842448" y="2966"/>
                  <a:pt x="1719618" y="2966"/>
                </a:cubicBezTo>
                <a:cubicBezTo>
                  <a:pt x="1596788" y="2966"/>
                  <a:pt x="1448938" y="53008"/>
                  <a:pt x="1282890" y="71205"/>
                </a:cubicBezTo>
                <a:cubicBezTo>
                  <a:pt x="1116842" y="89402"/>
                  <a:pt x="871183" y="105324"/>
                  <a:pt x="723332" y="112148"/>
                </a:cubicBezTo>
                <a:cubicBezTo>
                  <a:pt x="575481" y="118972"/>
                  <a:pt x="395785" y="112148"/>
                  <a:pt x="395785" y="112148"/>
                </a:cubicBezTo>
                <a:lnTo>
                  <a:pt x="0" y="112148"/>
                </a:lnTo>
              </a:path>
            </a:pathLst>
          </a:cu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trajectory is a parabola so you can fit one to the data.</a:t>
            </a:r>
          </a:p>
        </p:txBody>
      </p:sp>
    </p:spTree>
    <p:extLst>
      <p:ext uri="{BB962C8B-B14F-4D97-AF65-F5344CB8AC3E}">
        <p14:creationId xmlns:p14="http://schemas.microsoft.com/office/powerpoint/2010/main" val="385088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443" y="2562560"/>
            <a:ext cx="70199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924" y="2655815"/>
                <a:ext cx="473206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09" y="3188977"/>
                <a:ext cx="47320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260, 192.4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64" y="2451542"/>
                <a:ext cx="146148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850, 127.5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58" y="3493162"/>
                <a:ext cx="146148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417" y="1052482"/>
            <a:ext cx="835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trajectory is a parabola so you can fit one to it.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21200" y="1970752"/>
            <a:ext cx="8029117" cy="2628723"/>
            <a:chOff x="421200" y="1957104"/>
            <a:chExt cx="8029117" cy="2628723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421200" y="4081315"/>
              <a:ext cx="802911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V="1">
              <a:off x="1040524" y="1957104"/>
              <a:ext cx="0" cy="262872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315852" y="3945116"/>
                <a:ext cx="4680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5852" y="3945116"/>
                <a:ext cx="468077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56681" y="1695494"/>
                <a:ext cx="4729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681" y="1695494"/>
                <a:ext cx="47295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777715" y="4152262"/>
                <a:ext cx="5474576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𝑏𝑥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GB" dirty="0"/>
                  <a:t>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0, 0</m:t>
                        </m:r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implies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𝑐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192.4=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260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260</m:t>
                        </m:r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</a:t>
                </a:r>
              </a:p>
              <a:p>
                <a:r>
                  <a:rPr lang="en-GB" b="0" dirty="0"/>
                  <a:t>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127.5=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850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850</m:t>
                        </m:r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163540=  57460000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+221000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(1)x850</a:t>
                </a:r>
              </a:p>
              <a:p>
                <a:r>
                  <a:rPr lang="en-GB" b="0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33150=187850000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+221000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(2)x260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715" y="4152262"/>
                <a:ext cx="5474576" cy="2308324"/>
              </a:xfrm>
              <a:prstGeom prst="rect">
                <a:avLst/>
              </a:prstGeom>
              <a:blipFill rotWithShape="1">
                <a:blip r:embed="rId9"/>
                <a:stretch>
                  <a:fillRect t="-13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/>
          <p:cNvSpPr/>
          <p:nvPr/>
        </p:nvSpPr>
        <p:spPr>
          <a:xfrm>
            <a:off x="4515003" y="4152262"/>
            <a:ext cx="2603144" cy="447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4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777715" y="888700"/>
                <a:ext cx="7192995" cy="59111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163540=  57460000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+221000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(1)x850</a:t>
                </a:r>
              </a:p>
              <a:p>
                <a:r>
                  <a:rPr lang="en-GB" b="0" dirty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33150=187850000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+221000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(2)x260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130390=−130390000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b="0" dirty="0"/>
              </a:p>
              <a:p>
                <a:r>
                  <a:rPr lang="en-GB" b="0" dirty="0"/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1000</m:t>
                        </m:r>
                      </m:den>
                    </m:f>
                  </m:oMath>
                </a14:m>
                <a:endParaRPr lang="en-GB" b="0" i="1" dirty="0">
                  <a:latin typeface="Cambria Math"/>
                </a:endParaRPr>
              </a:p>
              <a:p>
                <a:r>
                  <a:rPr lang="en-GB" b="0" dirty="0"/>
                  <a:t> </a:t>
                </a:r>
              </a:p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163540=  −57460+221000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 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=0    </m:t>
                    </m:r>
                    <m:groupChr>
                      <m:groupChrPr>
                        <m:chr m:val="⇒"/>
                        <m:vertJc m:val="bot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=0 </m:t>
                    </m:r>
                    <m:r>
                      <a:rPr lang="en-GB" b="0" i="1" smtClean="0">
                        <a:latin typeface="Cambria Math"/>
                      </a:rPr>
                      <m:t>𝑜𝑟</m:t>
                    </m:r>
                    <m:r>
                      <a:rPr lang="en-GB" b="0" i="1" smtClean="0">
                        <a:latin typeface="Cambria Math"/>
                      </a:rPr>
                      <m:t> 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=1000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GB" i="1" smtClean="0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−2</m:t>
                        </m:r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Range is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1000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m.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GB" sz="2400" i="1" smtClean="0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at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=0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		angle of elevation =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45</m:t>
                    </m:r>
                    <m:r>
                      <a:rPr lang="en-GB" sz="2400" b="0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		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i="0" smtClean="0"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GB" sz="2400" i="1" smtClean="0"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en-GB" sz="2400" b="0" i="1" smtClean="0">
                            <a:latin typeface="Cambria Math"/>
                            <a:ea typeface="Cambria Math"/>
                          </a:rPr>
                          <m:t>=1</m:t>
                        </m:r>
                      </m:e>
                    </m:func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)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715" y="888700"/>
                <a:ext cx="7192995" cy="5911105"/>
              </a:xfrm>
              <a:prstGeom prst="rect">
                <a:avLst/>
              </a:prstGeom>
              <a:blipFill rotWithShape="1">
                <a:blip r:embed="rId2"/>
                <a:stretch>
                  <a:fillRect l="-1356" b="-15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5388475" y="4698182"/>
            <a:ext cx="2603144" cy="6517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390747" y="5355558"/>
            <a:ext cx="2603144" cy="6517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534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3131840" y="282788"/>
            <a:ext cx="2436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Target Range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86603" y="888700"/>
                <a:ext cx="8447964" cy="4850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>
                    <a:latin typeface="Comic Sans MS" panose="030F0702030302020204" pitchFamily="66" charset="0"/>
                  </a:rPr>
                  <a:t>Velocity can be determined from energy considerations.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At top of flight the kinetic energy in the vertical direction is zero.</a:t>
                </a:r>
              </a:p>
              <a:p>
                <a:endParaRPr lang="en-GB" b="0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Maximum height occurs at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=500</m:t>
                    </m:r>
                  </m:oMath>
                </a14:m>
                <a:r>
                  <a:rPr lang="en-GB" b="0" dirty="0">
                    <a:latin typeface="Cambria Math"/>
                  </a:rPr>
                  <a:t> </a:t>
                </a:r>
                <a:r>
                  <a:rPr lang="en-GB" b="0" dirty="0">
                    <a:latin typeface="Comic Sans MS" panose="030F0702030302020204" pitchFamily="66" charset="0"/>
                  </a:rPr>
                  <a:t>(from symmetry).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Maximum height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500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+500=250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m</a:t>
                </a:r>
              </a:p>
              <a:p>
                <a:r>
                  <a:rPr lang="en-GB" b="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Falling under gravity from that height to the ground all potential energy is converted to kinetic energy so: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𝑚𝑔h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250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=5000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=10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50</m:t>
                          </m:r>
                        </m:e>
                      </m:rad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Muzzle  velocity,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𝑣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n-GB" b="0" i="1" smtClean="0">
                        <a:latin typeface="Cambria Math"/>
                      </a:rPr>
                      <m:t>=10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</a:rPr>
                          <m:t>100</m:t>
                        </m:r>
                      </m:e>
                    </m:rad>
                    <m:r>
                      <a:rPr lang="en-GB" b="0" i="1" smtClean="0">
                        <a:latin typeface="Cambria Math"/>
                      </a:rPr>
                      <m:t>=100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	Muzzle velocity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/>
                      </a:rPr>
                      <m:t>=100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ms</a:t>
                </a:r>
                <a:r>
                  <a:rPr lang="en-GB" sz="2400" baseline="30000" dirty="0">
                    <a:latin typeface="Comic Sans MS" panose="030F0702030302020204" pitchFamily="66" charset="0"/>
                  </a:rPr>
                  <a:t>-1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03" y="888700"/>
                <a:ext cx="8447964" cy="4850430"/>
              </a:xfrm>
              <a:prstGeom prst="rect">
                <a:avLst/>
              </a:prstGeom>
              <a:blipFill rotWithShape="1">
                <a:blip r:embed="rId2"/>
                <a:stretch>
                  <a:fillRect l="-577" t="-503" b="-20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8291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4250</TotalTime>
  <Words>1717</Words>
  <Application>Microsoft Office PowerPoint</Application>
  <PresentationFormat>On-screen Show (4:3)</PresentationFormat>
  <Paragraphs>368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Bradley Hand ITC</vt:lpstr>
      <vt:lpstr>Calibri</vt:lpstr>
      <vt:lpstr>Cambria Math</vt:lpstr>
      <vt:lpstr>Comic Sans MS</vt:lpstr>
      <vt:lpstr>Office Theme</vt:lpstr>
      <vt:lpstr>Target Range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 Range</dc:title>
  <dc:creator>John</dc:creator>
  <cp:lastModifiedBy>John Burke</cp:lastModifiedBy>
  <cp:revision>38</cp:revision>
  <cp:lastPrinted>2015-07-26T13:08:25Z</cp:lastPrinted>
  <dcterms:created xsi:type="dcterms:W3CDTF">2015-07-23T15:24:08Z</dcterms:created>
  <dcterms:modified xsi:type="dcterms:W3CDTF">2020-11-18T20:58:03Z</dcterms:modified>
</cp:coreProperties>
</file>